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6"/>
  </p:notesMasterIdLst>
  <p:sldIdLst>
    <p:sldId id="266" r:id="rId2"/>
    <p:sldId id="260" r:id="rId3"/>
    <p:sldId id="259" r:id="rId4"/>
    <p:sldId id="340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CC"/>
    <a:srgbClr val="FF99FF"/>
    <a:srgbClr val="FF66CC"/>
    <a:srgbClr val="99FF99"/>
    <a:srgbClr val="FFCCCC"/>
    <a:srgbClr val="FFFF99"/>
    <a:srgbClr val="CC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A6EBB-6B8D-4C69-B657-6750DA951312}" type="datetimeFigureOut">
              <a:rPr kumimoji="1" lang="ja-JP" altLang="en-US" smtClean="0"/>
              <a:t>2014/12/16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A373B-6D9B-4C4F-8CAD-AA44E4DCFA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549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9E02-B470-4FBE-B9F5-BE91767C634C}" type="datetimeFigureOut">
              <a:rPr kumimoji="1" lang="ja-JP" altLang="en-US" smtClean="0"/>
              <a:t>2014/12/16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2FFA-07EF-41A2-85B8-C2A456F56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583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9E02-B470-4FBE-B9F5-BE91767C634C}" type="datetimeFigureOut">
              <a:rPr kumimoji="1" lang="ja-JP" altLang="en-US" smtClean="0"/>
              <a:t>2014/12/16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2FFA-07EF-41A2-85B8-C2A456F56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839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9E02-B470-4FBE-B9F5-BE91767C634C}" type="datetimeFigureOut">
              <a:rPr kumimoji="1" lang="ja-JP" altLang="en-US" smtClean="0"/>
              <a:t>2014/12/16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2FFA-07EF-41A2-85B8-C2A456F56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43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9E02-B470-4FBE-B9F5-BE91767C634C}" type="datetimeFigureOut">
              <a:rPr kumimoji="1" lang="ja-JP" altLang="en-US" smtClean="0"/>
              <a:t>2014/12/16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2FFA-07EF-41A2-85B8-C2A456F56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72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9E02-B470-4FBE-B9F5-BE91767C634C}" type="datetimeFigureOut">
              <a:rPr kumimoji="1" lang="ja-JP" altLang="en-US" smtClean="0"/>
              <a:t>2014/12/16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2FFA-07EF-41A2-85B8-C2A456F56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174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9E02-B470-4FBE-B9F5-BE91767C634C}" type="datetimeFigureOut">
              <a:rPr kumimoji="1" lang="ja-JP" altLang="en-US" smtClean="0"/>
              <a:t>2014/12/16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2FFA-07EF-41A2-85B8-C2A456F56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768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9E02-B470-4FBE-B9F5-BE91767C634C}" type="datetimeFigureOut">
              <a:rPr kumimoji="1" lang="ja-JP" altLang="en-US" smtClean="0"/>
              <a:t>2014/12/16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2FFA-07EF-41A2-85B8-C2A456F56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167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9E02-B470-4FBE-B9F5-BE91767C634C}" type="datetimeFigureOut">
              <a:rPr kumimoji="1" lang="ja-JP" altLang="en-US" smtClean="0"/>
              <a:t>2014/12/16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2FFA-07EF-41A2-85B8-C2A456F56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66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9E02-B470-4FBE-B9F5-BE91767C634C}" type="datetimeFigureOut">
              <a:rPr kumimoji="1" lang="ja-JP" altLang="en-US" smtClean="0"/>
              <a:t>2014/12/16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2FFA-07EF-41A2-85B8-C2A456F56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48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9E02-B470-4FBE-B9F5-BE91767C634C}" type="datetimeFigureOut">
              <a:rPr kumimoji="1" lang="ja-JP" altLang="en-US" smtClean="0"/>
              <a:t>2014/12/16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2FFA-07EF-41A2-85B8-C2A456F56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556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9E02-B470-4FBE-B9F5-BE91767C634C}" type="datetimeFigureOut">
              <a:rPr kumimoji="1" lang="ja-JP" altLang="en-US" smtClean="0"/>
              <a:t>2014/12/16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2FFA-07EF-41A2-85B8-C2A456F56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63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39E02-B470-4FBE-B9F5-BE91767C634C}" type="datetimeFigureOut">
              <a:rPr kumimoji="1" lang="ja-JP" altLang="en-US" smtClean="0"/>
              <a:t>2014/12/16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22FFA-07EF-41A2-85B8-C2A456F56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11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2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msp.c.yimg.jp/yjimage?q=Cw6Vq9kXyLEY_bSt6ur0X825nufax9XWA84dtQqSuRq3bTrcDZlISujMBKjSYyRJTuia76UsWFHG8cEZuQxWy413RPi77qe6VEsFqN.IrI78KM_9gu9y3FdsT9kstvLl&amp;sig=12rvrl21p&amp;x=160&amp;y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角丸四角形 3"/>
          <p:cNvSpPr/>
          <p:nvPr/>
        </p:nvSpPr>
        <p:spPr>
          <a:xfrm>
            <a:off x="611560" y="1412776"/>
            <a:ext cx="7848872" cy="2016224"/>
          </a:xfrm>
          <a:prstGeom prst="roundRect">
            <a:avLst/>
          </a:prstGeom>
          <a:solidFill>
            <a:srgbClr val="FFFFCC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 smtClean="0">
                <a:solidFill>
                  <a:schemeClr val="accent4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        </a:t>
            </a:r>
            <a:r>
              <a:rPr kumimoji="1" lang="ja-JP" altLang="en-US" sz="2400" dirty="0" smtClean="0">
                <a:solidFill>
                  <a:schemeClr val="accent4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きゅう  よ                                   し</a:t>
            </a:r>
            <a:endParaRPr kumimoji="1" lang="en-US" altLang="ja-JP" sz="2400" dirty="0" smtClean="0">
              <a:solidFill>
                <a:schemeClr val="accent4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r>
              <a:rPr kumimoji="1" lang="ja-JP" altLang="en-US" sz="5400" dirty="0" smtClean="0">
                <a:solidFill>
                  <a:schemeClr val="accent4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給与のなかみを知る</a:t>
            </a:r>
            <a:endParaRPr kumimoji="1" lang="ja-JP" altLang="en-US" sz="5400" dirty="0">
              <a:solidFill>
                <a:schemeClr val="accent4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pic>
        <p:nvPicPr>
          <p:cNvPr id="4100" name="Picture 4" descr="http://msp.c.yimg.jp/yjimage?q=CXmQNAwXyLF9Kc4xv4VwAMwdYsTREbLK6pmZ7mPJGXPvaahQikb0QKvraq.uLywM6fbezeLmEJSLmgmToUWG8ZwjZhIan07473fUsbbTGr466fUSNyvBzKrt6mgiZh0Ma.k-&amp;sig=12t5h67tb&amp;x=156&amp;y=1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278" y="-1"/>
            <a:ext cx="1224000" cy="133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0" y="3804136"/>
            <a:ext cx="9144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              </a:t>
            </a:r>
            <a:r>
              <a:rPr kumimoji="1"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ねん      が</a:t>
            </a:r>
            <a:r>
              <a:rPr kumimoji="1" lang="ja-JP" altLang="en-US" sz="1400" dirty="0" err="1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つ</a:t>
            </a:r>
            <a:r>
              <a:rPr kumimoji="1"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  と</a:t>
            </a:r>
            <a:r>
              <a:rPr kumimoji="1" lang="ja-JP" altLang="en-US" sz="1400" dirty="0" err="1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お</a:t>
            </a:r>
            <a:r>
              <a:rPr kumimoji="1"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 か    げつ                                               ほ  けん ふく   し   せ  ん   た   </a:t>
            </a:r>
            <a:r>
              <a:rPr kumimoji="1" lang="ja-JP" altLang="en-US" sz="1400" dirty="0" err="1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ー</a:t>
            </a:r>
            <a:endParaRPr kumimoji="1" lang="en-US" altLang="ja-JP" sz="14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2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①</a:t>
            </a:r>
            <a:r>
              <a:rPr kumimoji="1" lang="en-US" altLang="ja-JP" sz="2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2014</a:t>
            </a:r>
            <a:r>
              <a:rPr kumimoji="1" lang="ja-JP" altLang="en-US" sz="2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</a:t>
            </a:r>
            <a:r>
              <a:rPr kumimoji="1" lang="en-US" altLang="ja-JP" sz="2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11</a:t>
            </a:r>
            <a:r>
              <a:rPr kumimoji="1" lang="ja-JP" altLang="en-US" sz="2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月</a:t>
            </a:r>
            <a:r>
              <a:rPr kumimoji="1" lang="en-US" altLang="ja-JP" sz="2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10</a:t>
            </a:r>
            <a:r>
              <a:rPr kumimoji="1" lang="ja-JP" altLang="en-US" sz="2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日（月）</a:t>
            </a:r>
            <a:r>
              <a:rPr kumimoji="1" lang="en-US" altLang="ja-JP" sz="2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19:00</a:t>
            </a:r>
            <a:r>
              <a:rPr kumimoji="1" lang="ja-JP" altLang="en-US" sz="2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～</a:t>
            </a:r>
            <a:r>
              <a:rPr kumimoji="1" lang="en-US" altLang="ja-JP" sz="2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21:00 @</a:t>
            </a:r>
            <a:r>
              <a:rPr kumimoji="1" lang="ja-JP" altLang="en-US" sz="2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保健福祉センター</a:t>
            </a:r>
            <a:endParaRPr kumimoji="1" lang="en-US" altLang="ja-JP" sz="28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                   </a:t>
            </a:r>
            <a:endParaRPr lang="en-US" altLang="ja-JP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en-US" altLang="ja-JP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</a:t>
            </a:r>
            <a:r>
              <a:rPr lang="en-US" altLang="ja-JP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             </a:t>
            </a:r>
            <a:r>
              <a:rPr lang="ja-JP" altLang="en-US" sz="1400" dirty="0" err="1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ねん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      が</a:t>
            </a:r>
            <a:r>
              <a:rPr lang="ja-JP" altLang="en-US" sz="1400" dirty="0" err="1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つ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       に</a:t>
            </a:r>
            <a:r>
              <a:rPr lang="ja-JP" altLang="en-US" sz="1400" dirty="0" err="1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ち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    か　　　　　         　　　　　 　　           しょう がい がく しゅう せ  ん   た   </a:t>
            </a:r>
            <a:r>
              <a:rPr lang="ja-JP" altLang="en-US" sz="1400" dirty="0" err="1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ー</a:t>
            </a:r>
            <a:endParaRPr lang="en-US" altLang="ja-JP" sz="14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2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②</a:t>
            </a:r>
            <a:r>
              <a:rPr lang="en-US" altLang="ja-JP" sz="2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2014</a:t>
            </a:r>
            <a:r>
              <a:rPr lang="ja-JP" altLang="en-US" sz="2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</a:t>
            </a:r>
            <a:r>
              <a:rPr lang="en-US" altLang="ja-JP" sz="2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11</a:t>
            </a:r>
            <a:r>
              <a:rPr lang="ja-JP" altLang="en-US" sz="2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月</a:t>
            </a:r>
            <a:r>
              <a:rPr lang="en-US" altLang="ja-JP" sz="2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11</a:t>
            </a:r>
            <a:r>
              <a:rPr lang="ja-JP" altLang="en-US" sz="2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日（火）</a:t>
            </a:r>
            <a:r>
              <a:rPr lang="en-US" altLang="ja-JP" sz="2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10:00</a:t>
            </a:r>
            <a:r>
              <a:rPr lang="ja-JP" altLang="en-US" sz="2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～</a:t>
            </a:r>
            <a:r>
              <a:rPr lang="en-US" altLang="ja-JP" sz="2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12:00 @</a:t>
            </a:r>
            <a:r>
              <a:rPr lang="ja-JP" altLang="en-US" sz="2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生涯学習センター</a:t>
            </a:r>
            <a:endParaRPr kumimoji="1" lang="ja-JP" altLang="en-US" sz="28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63688" y="5653697"/>
            <a:ext cx="5760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tx2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                     </a:t>
            </a:r>
            <a:r>
              <a:rPr kumimoji="1" lang="ja-JP" altLang="en-US" sz="1400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よ               か                    へ      </a:t>
            </a:r>
            <a:r>
              <a:rPr kumimoji="1" lang="ja-JP" altLang="en-US" sz="1400" dirty="0" err="1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や</a:t>
            </a:r>
            <a:endParaRPr kumimoji="1" lang="en-US" altLang="ja-JP" sz="1400" dirty="0" smtClean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r>
              <a:rPr kumimoji="1" lang="ja-JP" altLang="en-US" sz="4000" dirty="0" smtClean="0">
                <a:solidFill>
                  <a:schemeClr val="tx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つるま読み書きの部屋</a:t>
            </a:r>
            <a:endParaRPr kumimoji="1" lang="ja-JP" altLang="en-US" sz="4000" dirty="0">
              <a:solidFill>
                <a:schemeClr val="tx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834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432491"/>
              </p:ext>
            </p:extLst>
          </p:nvPr>
        </p:nvGraphicFramePr>
        <p:xfrm>
          <a:off x="35496" y="1538176"/>
          <a:ext cx="2160241" cy="52752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368152"/>
                <a:gridCol w="792089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きん  </a:t>
                      </a:r>
                      <a:r>
                        <a:rPr kumimoji="1" lang="ja-JP" altLang="en-US" sz="800" b="0" dirty="0" err="1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たい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勤  怠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608">
                <a:tc>
                  <a:txBody>
                    <a:bodyPr/>
                    <a:lstStyle/>
                    <a:p>
                      <a:r>
                        <a:rPr kumimoji="1" lang="ja-JP" altLang="en-US" sz="800" dirty="0" err="1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しょていろう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どうび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所定労働日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17.00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しゅっきんにっすう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出勤日数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17.00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きゅうじつしゅっきんにっすう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休日出勤日数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1.00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800" dirty="0" err="1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しょていろう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どうじかん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所定労働時間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136:00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じつろうどう じかん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実労働時間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145:30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ふつう</a:t>
                      </a:r>
                      <a:r>
                        <a:rPr kumimoji="1" lang="ja-JP" altLang="en-US" sz="800" dirty="0" err="1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ざん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ぎょうじかん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普通残業時間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9:30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きゅう</a:t>
                      </a:r>
                      <a:r>
                        <a:rPr kumimoji="1" lang="ja-JP" altLang="en-US" sz="800" dirty="0" err="1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じ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つきんむじかん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休日勤務時間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8:00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ゆうきゅうきゅうかしゅとくにっすう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有給休暇取得日数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2.00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ゆうきゅうきゅうか</a:t>
                      </a:r>
                      <a:r>
                        <a:rPr kumimoji="1" lang="ja-JP" altLang="en-US" sz="800" dirty="0" err="1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ざんにっ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すう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有給休暇残日数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28.00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800" b="0" dirty="0" err="1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ぜいがくひょう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税額表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こうらん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pPr algn="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甲欄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ふようにんず</a:t>
                      </a:r>
                      <a:r>
                        <a:rPr kumimoji="1" lang="ja-JP" altLang="en-US" sz="800" b="0" dirty="0" err="1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う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扶養人数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2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174643"/>
              </p:ext>
            </p:extLst>
          </p:nvPr>
        </p:nvGraphicFramePr>
        <p:xfrm>
          <a:off x="2339752" y="1538176"/>
          <a:ext cx="2160241" cy="52752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368152"/>
                <a:gridCol w="792089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し  きゅう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支  給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9616">
                <a:tc>
                  <a:txBody>
                    <a:bodyPr/>
                    <a:lstStyle/>
                    <a:p>
                      <a:r>
                        <a:rPr kumimoji="1" lang="ja-JP" altLang="en-US" sz="800" dirty="0" err="1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きほん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きゅう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基本給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300,000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やくつきてあて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役付手当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10,000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かぞくてあて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家族手当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10,000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ざんぎょうてあて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残業手当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22,955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きゅう</a:t>
                      </a:r>
                      <a:r>
                        <a:rPr kumimoji="1" lang="ja-JP" altLang="en-US" sz="800" dirty="0" err="1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じ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つきんむてあて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休日勤務手当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22,690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ひ  </a:t>
                      </a:r>
                      <a:r>
                        <a:rPr kumimoji="1" lang="ja-JP" altLang="en-US" sz="800" dirty="0" err="1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かぜい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つうきんひ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非課税通勤費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4,500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ごうけい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合計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370,145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308948"/>
              </p:ext>
            </p:extLst>
          </p:nvPr>
        </p:nvGraphicFramePr>
        <p:xfrm>
          <a:off x="4644008" y="1538176"/>
          <a:ext cx="2160241" cy="52752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368152"/>
                <a:gridCol w="792089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こう   </a:t>
                      </a:r>
                      <a:r>
                        <a:rPr kumimoji="1" lang="ja-JP" altLang="en-US" sz="800" b="0" dirty="0" err="1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じょ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控  除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9616"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けんこう ほけん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健康保険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13,906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かいご ほけん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介護保険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2,023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こうせい</a:t>
                      </a:r>
                      <a:r>
                        <a:rPr kumimoji="1" lang="ja-JP" altLang="en-US" sz="800" dirty="0" err="1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ねんきん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ほけん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厚生年金保険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26,697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こ  よう ほ </a:t>
                      </a:r>
                      <a:r>
                        <a:rPr kumimoji="1" lang="ja-JP" altLang="en-US" sz="800" dirty="0" err="1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けん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雇用保険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1,480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800" dirty="0" err="1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しょ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とくぜい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所得税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5,860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800" dirty="0" err="1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じゅう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みんぜい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住民税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11,000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ざいけいちょちく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財形貯蓄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20,000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りょこうつみたて</a:t>
                      </a:r>
                      <a:r>
                        <a:rPr kumimoji="1" lang="ja-JP" altLang="en-US" sz="800" dirty="0" err="1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きん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旅行積立金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2,000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ごうけい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合計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82,966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458935"/>
              </p:ext>
            </p:extLst>
          </p:nvPr>
        </p:nvGraphicFramePr>
        <p:xfrm>
          <a:off x="6948263" y="1538176"/>
          <a:ext cx="2160241" cy="52752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368153"/>
                <a:gridCol w="79208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       </a:t>
                      </a:r>
                      <a:r>
                        <a:rPr kumimoji="1" lang="ja-JP" altLang="en-US" sz="800" b="0" dirty="0" err="1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た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その他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9616">
                <a:tc>
                  <a:txBody>
                    <a:bodyPr/>
                    <a:lstStyle/>
                    <a:p>
                      <a:r>
                        <a:rPr kumimoji="1" lang="ja-JP" altLang="en-US" sz="800" dirty="0" err="1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ねん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まつちょうせいかんぷ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年末調整還付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30,000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800" dirty="0" err="1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ねん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まつちょうせいちょうしゅう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年末調整徴収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ごうけい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合計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30,000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さしひきしきゅうがく</a:t>
                      </a: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差引支給額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ふりこみしきゅう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振込支給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317,179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80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げんきんしきゅう</a:t>
                      </a:r>
                      <a:endParaRPr lang="en-US" altLang="ja-JP" sz="800" dirty="0" smtClean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lang="ja-JP" altLang="en-US" sz="120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現金支給</a:t>
                      </a:r>
                      <a:endParaRPr lang="ja-JP" altLang="en-US" sz="1200" dirty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altLang="ja-JP" sz="800" dirty="0" smtClean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endParaRPr lang="ja-JP" altLang="en-US" sz="1200" dirty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ごうけい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合計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317,179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かぜいし</a:t>
                      </a:r>
                      <a:r>
                        <a:rPr kumimoji="1" lang="ja-JP" altLang="en-US" sz="800" b="0" dirty="0" err="1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きゅ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うるいけい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課税支給累計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365,645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80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しゃかいほけんるいけい</a:t>
                      </a:r>
                      <a:endParaRPr lang="en-US" altLang="ja-JP" sz="800" dirty="0" smtClean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lang="ja-JP" altLang="en-US" sz="120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社会保険累計</a:t>
                      </a:r>
                      <a:endParaRPr lang="ja-JP" altLang="en-US" sz="1200" dirty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44,106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800" dirty="0" err="1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しょ</a:t>
                      </a:r>
                      <a:r>
                        <a:rPr lang="ja-JP" altLang="en-US" sz="80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とくぜいるいけい</a:t>
                      </a:r>
                      <a:endParaRPr lang="en-US" altLang="ja-JP" sz="800" dirty="0" smtClean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lang="ja-JP" altLang="en-US" sz="120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所得税累計</a:t>
                      </a:r>
                      <a:endParaRPr lang="ja-JP" altLang="en-US" sz="1200" dirty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5,860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27953"/>
              </p:ext>
            </p:extLst>
          </p:nvPr>
        </p:nvGraphicFramePr>
        <p:xfrm>
          <a:off x="899592" y="342056"/>
          <a:ext cx="3456384" cy="9974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456384"/>
              </a:tblGrid>
              <a:tr h="339616"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かぶしき かいしゃ</a:t>
                      </a:r>
                      <a:endParaRPr kumimoji="1" lang="en-US" altLang="ja-JP" sz="1000" b="0" dirty="0" smtClean="0">
                        <a:solidFill>
                          <a:schemeClr val="tx2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800" b="1" dirty="0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株式会社　よみかきの</a:t>
                      </a:r>
                      <a:r>
                        <a:rPr kumimoji="1" lang="ja-JP" altLang="en-US" sz="1800" b="1" dirty="0" err="1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へや</a:t>
                      </a:r>
                      <a:endParaRPr kumimoji="1" lang="ja-JP" altLang="en-US" sz="1800" b="1" dirty="0">
                        <a:solidFill>
                          <a:schemeClr val="tx2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9616"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へいせい     ねん      が</a:t>
                      </a:r>
                      <a:r>
                        <a:rPr kumimoji="1" lang="ja-JP" altLang="en-US" sz="1000" b="0" dirty="0" err="1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つぶん</a:t>
                      </a:r>
                      <a:r>
                        <a:rPr kumimoji="1" lang="ja-JP" altLang="en-US" sz="1000" b="0" dirty="0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  きゅう よ  めい </a:t>
                      </a:r>
                      <a:r>
                        <a:rPr kumimoji="1" lang="ja-JP" altLang="en-US" sz="1000" b="0" dirty="0" err="1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さい</a:t>
                      </a:r>
                      <a:endParaRPr kumimoji="1" lang="en-US" altLang="ja-JP" sz="1000" b="0" dirty="0" smtClean="0">
                        <a:solidFill>
                          <a:schemeClr val="tx2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800" b="1" dirty="0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平成</a:t>
                      </a:r>
                      <a:r>
                        <a:rPr kumimoji="1" lang="en-US" altLang="ja-JP" sz="1800" b="1" dirty="0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27</a:t>
                      </a:r>
                      <a:r>
                        <a:rPr kumimoji="1" lang="ja-JP" altLang="en-US" sz="1800" b="1" dirty="0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年  </a:t>
                      </a:r>
                      <a:r>
                        <a:rPr kumimoji="1" lang="en-US" altLang="ja-JP" sz="1800" b="1" dirty="0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1</a:t>
                      </a:r>
                      <a:r>
                        <a:rPr kumimoji="1" lang="ja-JP" altLang="en-US" sz="1800" b="1" dirty="0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月分　給与明細</a:t>
                      </a:r>
                      <a:endParaRPr kumimoji="1" lang="ja-JP" altLang="en-US" sz="1800" b="1" dirty="0">
                        <a:solidFill>
                          <a:schemeClr val="tx2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789209"/>
              </p:ext>
            </p:extLst>
          </p:nvPr>
        </p:nvGraphicFramePr>
        <p:xfrm>
          <a:off x="5004048" y="286808"/>
          <a:ext cx="3672408" cy="1130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368153"/>
                <a:gridCol w="2304255"/>
              </a:tblGrid>
              <a:tr h="339616">
                <a:tc>
                  <a:txBody>
                    <a:bodyPr/>
                    <a:lstStyle/>
                    <a:p>
                      <a:r>
                        <a:rPr kumimoji="1" lang="ja-JP" altLang="en-US" sz="800" b="0" dirty="0" err="1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しめい</a:t>
                      </a:r>
                      <a:endParaRPr kumimoji="1" lang="en-US" altLang="ja-JP" sz="800" b="0" dirty="0" smtClean="0">
                        <a:solidFill>
                          <a:schemeClr val="tx2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氏名</a:t>
                      </a:r>
                      <a:endParaRPr kumimoji="1" lang="ja-JP" altLang="en-US" sz="1200" b="0" dirty="0">
                        <a:solidFill>
                          <a:schemeClr val="tx2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            たろう   さま</a:t>
                      </a:r>
                      <a:endParaRPr kumimoji="1" lang="en-US" altLang="ja-JP" sz="800" b="0" dirty="0" smtClean="0">
                        <a:solidFill>
                          <a:schemeClr val="tx2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つるま太郎　様</a:t>
                      </a:r>
                      <a:endParaRPr kumimoji="1" lang="ja-JP" altLang="en-US" sz="1200" b="0" dirty="0">
                        <a:solidFill>
                          <a:schemeClr val="tx2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800" dirty="0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しょぞく</a:t>
                      </a:r>
                      <a:endParaRPr lang="en-US" altLang="ja-JP" sz="800" dirty="0" smtClean="0">
                        <a:solidFill>
                          <a:schemeClr val="tx2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lang="ja-JP" altLang="en-US" sz="1200" dirty="0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所属</a:t>
                      </a:r>
                      <a:endParaRPr lang="ja-JP" altLang="en-US" sz="1200" dirty="0">
                        <a:solidFill>
                          <a:schemeClr val="tx2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かながわえいぎょう</a:t>
                      </a:r>
                      <a:r>
                        <a:rPr kumimoji="1" lang="ja-JP" altLang="en-US" sz="800" dirty="0" err="1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ぶ</a:t>
                      </a:r>
                      <a:r>
                        <a:rPr kumimoji="1" lang="ja-JP" altLang="en-US" sz="800" dirty="0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    やまとえいぎょうか</a:t>
                      </a:r>
                      <a:endParaRPr kumimoji="1" lang="en-US" altLang="ja-JP" sz="800" dirty="0" smtClean="0">
                        <a:solidFill>
                          <a:schemeClr val="tx2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神奈川営業部　大和営業課</a:t>
                      </a:r>
                      <a:endParaRPr kumimoji="1" lang="ja-JP" altLang="en-US" sz="1200" dirty="0">
                        <a:solidFill>
                          <a:schemeClr val="tx2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800" dirty="0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しゃいんばん</a:t>
                      </a:r>
                      <a:r>
                        <a:rPr lang="ja-JP" altLang="en-US" sz="800" dirty="0" err="1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ごう</a:t>
                      </a:r>
                      <a:endParaRPr lang="en-US" altLang="ja-JP" sz="800" dirty="0" smtClean="0">
                        <a:solidFill>
                          <a:schemeClr val="tx2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lang="ja-JP" altLang="en-US" sz="1200" dirty="0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社員番号</a:t>
                      </a:r>
                      <a:endParaRPr lang="ja-JP" altLang="en-US" sz="1200" dirty="0">
                        <a:solidFill>
                          <a:schemeClr val="tx2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229500</a:t>
                      </a:r>
                      <a:endParaRPr kumimoji="1" lang="ja-JP" altLang="en-US" sz="1200" dirty="0">
                        <a:solidFill>
                          <a:schemeClr val="tx2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35496" y="44624"/>
            <a:ext cx="79208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rgbClr val="FF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しゃいん</a:t>
            </a:r>
            <a:endParaRPr lang="en-US" altLang="ja-JP" sz="800" dirty="0" smtClean="0">
              <a:solidFill>
                <a:srgbClr val="FF0000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algn="ctr"/>
            <a:r>
              <a:rPr lang="ja-JP" altLang="en-US" sz="1600" dirty="0" smtClean="0">
                <a:solidFill>
                  <a:srgbClr val="FF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社員</a:t>
            </a:r>
            <a:endParaRPr kumimoji="1" lang="ja-JP" altLang="en-US" sz="1600" dirty="0">
              <a:solidFill>
                <a:srgbClr val="FF0000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9" name="動作設定ボタン : 進む/次へ 8">
            <a:hlinkClick r:id="" action="ppaction://noaction" highlightClick="1"/>
          </p:cNvPr>
          <p:cNvSpPr/>
          <p:nvPr/>
        </p:nvSpPr>
        <p:spPr>
          <a:xfrm>
            <a:off x="1872000" y="1620000"/>
            <a:ext cx="216000" cy="216000"/>
          </a:xfrm>
          <a:prstGeom prst="actionButtonForwardNex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動作設定ボタン : 進む/次へ 11">
            <a:hlinkClick r:id="" action="ppaction://noaction" highlightClick="1"/>
          </p:cNvPr>
          <p:cNvSpPr/>
          <p:nvPr/>
        </p:nvSpPr>
        <p:spPr>
          <a:xfrm>
            <a:off x="4211984" y="1628800"/>
            <a:ext cx="216000" cy="216000"/>
          </a:xfrm>
          <a:prstGeom prst="actionButtonForwardNex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動作設定ボタン : 進む/次へ 12">
            <a:hlinkClick r:id="" action="ppaction://noaction" highlightClick="1"/>
          </p:cNvPr>
          <p:cNvSpPr/>
          <p:nvPr/>
        </p:nvSpPr>
        <p:spPr>
          <a:xfrm>
            <a:off x="6516240" y="1628800"/>
            <a:ext cx="216000" cy="216000"/>
          </a:xfrm>
          <a:prstGeom prst="actionButtonForwardNex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動作設定ボタン : 進む/次へ 13">
            <a:hlinkClick r:id="" action="ppaction://noaction" highlightClick="1"/>
          </p:cNvPr>
          <p:cNvSpPr/>
          <p:nvPr/>
        </p:nvSpPr>
        <p:spPr>
          <a:xfrm>
            <a:off x="8820496" y="1628824"/>
            <a:ext cx="216000" cy="216000"/>
          </a:xfrm>
          <a:prstGeom prst="actionButtonForwardNex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動作設定ボタン : 進む/次へ 14">
            <a:hlinkClick r:id="" action="ppaction://noaction" highlightClick="1"/>
          </p:cNvPr>
          <p:cNvSpPr/>
          <p:nvPr/>
        </p:nvSpPr>
        <p:spPr>
          <a:xfrm>
            <a:off x="8820472" y="3501032"/>
            <a:ext cx="216000" cy="216000"/>
          </a:xfrm>
          <a:prstGeom prst="actionButtonForwardNex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動作設定ボタン : 進む/次へ 15">
            <a:hlinkClick r:id="" action="ppaction://noaction" highlightClick="1"/>
          </p:cNvPr>
          <p:cNvSpPr/>
          <p:nvPr/>
        </p:nvSpPr>
        <p:spPr>
          <a:xfrm>
            <a:off x="8028384" y="5805288"/>
            <a:ext cx="216000" cy="216000"/>
          </a:xfrm>
          <a:prstGeom prst="actionButtonForwardNex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動作設定ボタン : 進む/次へ 16">
            <a:hlinkClick r:id="" action="ppaction://noaction" highlightClick="1"/>
          </p:cNvPr>
          <p:cNvSpPr/>
          <p:nvPr/>
        </p:nvSpPr>
        <p:spPr>
          <a:xfrm>
            <a:off x="1115640" y="6165304"/>
            <a:ext cx="216000" cy="216000"/>
          </a:xfrm>
          <a:prstGeom prst="actionButtonForwardNex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37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977407"/>
              </p:ext>
            </p:extLst>
          </p:nvPr>
        </p:nvGraphicFramePr>
        <p:xfrm>
          <a:off x="35496" y="2851456"/>
          <a:ext cx="1800200" cy="33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92088"/>
              </a:tblGrid>
              <a:tr h="18181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しきゅう</a:t>
                      </a:r>
                      <a:r>
                        <a:rPr kumimoji="1" lang="ja-JP" altLang="en-US" sz="800" b="0" dirty="0" err="1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がく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支給額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1818">
                <a:tc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じかんきゅう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時間給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800" b="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えん</a:t>
                      </a:r>
                      <a:endParaRPr kumimoji="1" lang="en-US" altLang="ja-JP" sz="800" b="0" dirty="0" smtClean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pPr algn="r"/>
                      <a:r>
                        <a:rPr kumimoji="1" lang="en-US" altLang="ja-JP" sz="1200" b="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1,000</a:t>
                      </a:r>
                      <a:r>
                        <a:rPr kumimoji="1" lang="ja-JP" altLang="en-US" sz="1200" b="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円</a:t>
                      </a:r>
                      <a:endParaRPr kumimoji="1" lang="ja-JP" altLang="en-US" sz="1200" b="0" dirty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1818">
                <a:tc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わりましじかんきゅう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割増時間給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800" b="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えん</a:t>
                      </a:r>
                      <a:endParaRPr kumimoji="1" lang="en-US" altLang="ja-JP" sz="800" b="0" dirty="0" smtClean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pPr algn="r"/>
                      <a:r>
                        <a:rPr kumimoji="1" lang="en-US" altLang="ja-JP" sz="1200" b="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1,200</a:t>
                      </a:r>
                      <a:r>
                        <a:rPr kumimoji="1" lang="ja-JP" altLang="en-US" sz="1200" b="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円</a:t>
                      </a:r>
                      <a:endParaRPr kumimoji="1" lang="ja-JP" altLang="en-US" sz="1200" b="0" dirty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1818">
                <a:tc>
                  <a:txBody>
                    <a:bodyPr/>
                    <a:lstStyle/>
                    <a:p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en-US" altLang="ja-JP" sz="800" b="0" dirty="0" smtClean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pPr algn="r"/>
                      <a:endParaRPr kumimoji="1" lang="ja-JP" altLang="en-US" sz="1200" b="0" dirty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1818">
                <a:tc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じかんきゅうごうけい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時間給合計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800" b="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えん</a:t>
                      </a:r>
                      <a:endParaRPr kumimoji="1" lang="en-US" altLang="ja-JP" sz="800" b="0" dirty="0" smtClean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pPr algn="r"/>
                      <a:r>
                        <a:rPr kumimoji="1" lang="en-US" altLang="ja-JP" sz="1200" b="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52,000</a:t>
                      </a:r>
                      <a:r>
                        <a:rPr kumimoji="1" lang="ja-JP" altLang="en-US" sz="1200" b="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円</a:t>
                      </a:r>
                      <a:endParaRPr kumimoji="1" lang="ja-JP" altLang="en-US" sz="1200" b="0" dirty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1818">
                <a:tc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かいきんてあて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皆勤手当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明朝B" panose="02020800000000000000" pitchFamily="18" charset="-128"/>
                          <a:ea typeface="HGP明朝B" panose="02020800000000000000" pitchFamily="18" charset="-128"/>
                          <a:cs typeface="+mn-cs"/>
                        </a:rPr>
                        <a:t>えん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明朝B" panose="02020800000000000000" pitchFamily="18" charset="-128"/>
                        <a:ea typeface="HGP明朝B" panose="02020800000000000000" pitchFamily="18" charset="-128"/>
                        <a:cs typeface="+mn-cs"/>
                      </a:endParaRPr>
                    </a:p>
                    <a:p>
                      <a:pPr algn="r"/>
                      <a:r>
                        <a:rPr kumimoji="1" lang="en-US" altLang="ja-JP" sz="1200" b="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3,000</a:t>
                      </a:r>
                      <a:r>
                        <a:rPr kumimoji="1" lang="ja-JP" altLang="en-US" sz="1200" b="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円</a:t>
                      </a:r>
                      <a:endParaRPr kumimoji="1" lang="ja-JP" altLang="en-US" sz="1200" b="0" dirty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1818">
                <a:tc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つう</a:t>
                      </a:r>
                      <a:r>
                        <a:rPr kumimoji="1" lang="ja-JP" altLang="en-US" sz="800" b="0" dirty="0" err="1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きんひ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通勤費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明朝B" panose="02020800000000000000" pitchFamily="18" charset="-128"/>
                          <a:ea typeface="HGP明朝B" panose="02020800000000000000" pitchFamily="18" charset="-128"/>
                          <a:cs typeface="+mn-cs"/>
                        </a:rPr>
                        <a:t>えん</a:t>
                      </a:r>
                      <a:endParaRPr kumimoji="1" lang="en-US" altLang="ja-JP" sz="1200" b="0" dirty="0" smtClean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pPr algn="r"/>
                      <a:r>
                        <a:rPr kumimoji="1" lang="en-US" altLang="ja-JP" sz="1200" b="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5,000</a:t>
                      </a:r>
                      <a:r>
                        <a:rPr kumimoji="1" lang="ja-JP" altLang="en-US" sz="1200" b="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円</a:t>
                      </a:r>
                      <a:endParaRPr kumimoji="1" lang="ja-JP" altLang="en-US" sz="1200" b="0" dirty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1818">
                <a:tc>
                  <a:txBody>
                    <a:bodyPr/>
                    <a:lstStyle/>
                    <a:p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en-US" altLang="ja-JP" sz="800" b="0" dirty="0" smtClean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pPr algn="r"/>
                      <a:endParaRPr kumimoji="1" lang="ja-JP" altLang="en-US" sz="1200" b="0" dirty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1818">
                <a:tc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ごうけい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合計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明朝B" panose="02020800000000000000" pitchFamily="18" charset="-128"/>
                          <a:ea typeface="HGP明朝B" panose="02020800000000000000" pitchFamily="18" charset="-128"/>
                          <a:cs typeface="+mn-cs"/>
                        </a:rPr>
                        <a:t>えん</a:t>
                      </a:r>
                      <a:endParaRPr kumimoji="1" lang="en-US" altLang="ja-JP" sz="1200" b="0" dirty="0" smtClean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pPr algn="r"/>
                      <a:r>
                        <a:rPr kumimoji="1" lang="en-US" altLang="ja-JP" sz="1200" b="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60,000</a:t>
                      </a:r>
                      <a:r>
                        <a:rPr kumimoji="1" lang="ja-JP" altLang="en-US" sz="1200" b="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円</a:t>
                      </a:r>
                      <a:endParaRPr kumimoji="1" lang="ja-JP" altLang="en-US" sz="1200" b="0" dirty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723236"/>
              </p:ext>
            </p:extLst>
          </p:nvPr>
        </p:nvGraphicFramePr>
        <p:xfrm>
          <a:off x="1979712" y="2851456"/>
          <a:ext cx="1656184" cy="39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5"/>
                <a:gridCol w="792089"/>
              </a:tblGrid>
              <a:tr h="18181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こうじ</a:t>
                      </a:r>
                      <a:r>
                        <a:rPr kumimoji="1" lang="ja-JP" altLang="en-US" sz="800" b="0" dirty="0" err="1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ょがく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控除額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1818">
                <a:tc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けんこうほけん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健康保険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="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0</a:t>
                      </a:r>
                      <a:endParaRPr kumimoji="1" lang="ja-JP" altLang="en-US" sz="1200" b="0" dirty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1818">
                <a:tc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こうせい</a:t>
                      </a:r>
                      <a:r>
                        <a:rPr kumimoji="1" lang="ja-JP" altLang="en-US" sz="800" b="0" dirty="0" err="1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ねんきん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厚生年金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="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0</a:t>
                      </a:r>
                      <a:endParaRPr kumimoji="1" lang="ja-JP" altLang="en-US" sz="1200" b="0" dirty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1818">
                <a:tc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こ  よう ほけん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雇用保険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="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0</a:t>
                      </a:r>
                      <a:endParaRPr kumimoji="1" lang="ja-JP" altLang="en-US" sz="1200" b="0" dirty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1818">
                <a:tc>
                  <a:txBody>
                    <a:bodyPr/>
                    <a:lstStyle/>
                    <a:p>
                      <a:r>
                        <a:rPr kumimoji="1" lang="ja-JP" altLang="en-US" sz="800" b="0" dirty="0" err="1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しょ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とくぜい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所得税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="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0</a:t>
                      </a:r>
                      <a:endParaRPr kumimoji="1" lang="ja-JP" altLang="en-US" sz="1200" b="0" dirty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1818">
                <a:tc>
                  <a:txBody>
                    <a:bodyPr/>
                    <a:lstStyle/>
                    <a:p>
                      <a:r>
                        <a:rPr kumimoji="1" lang="ja-JP" altLang="en-US" sz="800" b="0" dirty="0" err="1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じゅう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みんぜい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住民税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="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0</a:t>
                      </a:r>
                      <a:endParaRPr kumimoji="1" lang="ja-JP" altLang="en-US" sz="1200" b="0" dirty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1818">
                <a:tc>
                  <a:txBody>
                    <a:bodyPr/>
                    <a:lstStyle/>
                    <a:p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en-US" altLang="ja-JP" sz="800" b="0" dirty="0" smtClean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pPr algn="r"/>
                      <a:endParaRPr kumimoji="1" lang="ja-JP" altLang="en-US" sz="1200" b="0" dirty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1818">
                <a:tc>
                  <a:txBody>
                    <a:bodyPr/>
                    <a:lstStyle/>
                    <a:p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en-US" altLang="ja-JP" sz="800" b="0" dirty="0" smtClean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pPr algn="r"/>
                      <a:endParaRPr kumimoji="1" lang="ja-JP" altLang="en-US" sz="1200" b="0" dirty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1818">
                <a:tc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ごうけい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合計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="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0</a:t>
                      </a:r>
                      <a:endParaRPr kumimoji="1" lang="ja-JP" altLang="en-US" sz="1200" b="0" dirty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104">
                <a:tc gridSpan="2">
                  <a:txBody>
                    <a:bodyPr/>
                    <a:lstStyle/>
                    <a:p>
                      <a:pPr algn="r"/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70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さしひきしきゅうがく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差引支給額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明朝B" panose="02020800000000000000" pitchFamily="18" charset="-128"/>
                          <a:ea typeface="HGP明朝B" panose="02020800000000000000" pitchFamily="18" charset="-128"/>
                          <a:cs typeface="+mn-cs"/>
                        </a:rPr>
                        <a:t>えん</a:t>
                      </a:r>
                      <a:endParaRPr kumimoji="1" lang="en-US" altLang="ja-JP" sz="1200" b="0" dirty="0" smtClean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pPr algn="r"/>
                      <a:r>
                        <a:rPr kumimoji="1" lang="en-US" altLang="ja-JP" sz="1200" b="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60,000</a:t>
                      </a:r>
                      <a:r>
                        <a:rPr kumimoji="1" lang="ja-JP" altLang="en-US" sz="1200" b="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円</a:t>
                      </a:r>
                      <a:endParaRPr kumimoji="1" lang="ja-JP" altLang="en-US" sz="1200" b="0" dirty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346790"/>
              </p:ext>
            </p:extLst>
          </p:nvPr>
        </p:nvGraphicFramePr>
        <p:xfrm>
          <a:off x="179512" y="498392"/>
          <a:ext cx="3384376" cy="105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</a:tblGrid>
              <a:tr h="181818"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かぶ しき かい しゃ                          す と  あ   </a:t>
                      </a:r>
                      <a:endParaRPr kumimoji="1" lang="en-US" altLang="ja-JP" sz="1000" b="0" dirty="0" smtClean="0">
                        <a:solidFill>
                          <a:schemeClr val="tx2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2000" b="0" dirty="0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株式会社　よみかきストアー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1818"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へいせい      ねん   が</a:t>
                      </a:r>
                      <a:r>
                        <a:rPr kumimoji="1" lang="ja-JP" altLang="en-US" sz="1000" b="0" dirty="0" err="1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つ</a:t>
                      </a:r>
                      <a:r>
                        <a:rPr kumimoji="1" lang="ja-JP" altLang="en-US" sz="1000" b="0" dirty="0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     きゅう よ  めいさい</a:t>
                      </a:r>
                      <a:endParaRPr kumimoji="1" lang="en-US" altLang="ja-JP" sz="1000" b="0" dirty="0" smtClean="0">
                        <a:solidFill>
                          <a:schemeClr val="tx2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2000" b="0" dirty="0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平成</a:t>
                      </a:r>
                      <a:r>
                        <a:rPr kumimoji="1" lang="en-US" altLang="ja-JP" sz="2000" b="0" dirty="0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27</a:t>
                      </a:r>
                      <a:r>
                        <a:rPr kumimoji="1" lang="ja-JP" altLang="en-US" sz="2000" b="0" dirty="0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年</a:t>
                      </a:r>
                      <a:r>
                        <a:rPr kumimoji="1" lang="en-US" altLang="ja-JP" sz="2000" b="0" dirty="0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1</a:t>
                      </a:r>
                      <a:r>
                        <a:rPr kumimoji="1" lang="ja-JP" altLang="en-US" sz="2000" b="0" dirty="0" smtClean="0">
                          <a:solidFill>
                            <a:schemeClr val="tx2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月　給与明細</a:t>
                      </a:r>
                      <a:endParaRPr kumimoji="1" lang="ja-JP" altLang="en-US" sz="2000" b="0" dirty="0">
                        <a:solidFill>
                          <a:schemeClr val="tx2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037539"/>
              </p:ext>
            </p:extLst>
          </p:nvPr>
        </p:nvGraphicFramePr>
        <p:xfrm>
          <a:off x="35496" y="1650528"/>
          <a:ext cx="3600400" cy="11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2675"/>
                <a:gridCol w="208169"/>
                <a:gridCol w="138779"/>
                <a:gridCol w="624506"/>
                <a:gridCol w="134077"/>
                <a:gridCol w="629209"/>
                <a:gridCol w="416337"/>
                <a:gridCol w="616648"/>
              </a:tblGrid>
              <a:tr h="181818">
                <a:tc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しょぞく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所属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そう む </a:t>
                      </a:r>
                      <a:r>
                        <a:rPr kumimoji="1" lang="ja-JP" altLang="en-US" sz="800" b="0" dirty="0" err="1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ぶ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総務部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0" dirty="0" err="1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しめい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           はなこ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つるま花子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7047">
                <a:tc gridSpan="2"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しゅっきんにっすう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出勤日数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     </a:t>
                      </a:r>
                      <a:r>
                        <a:rPr kumimoji="1" lang="ja-JP" altLang="en-US" sz="800" b="0" dirty="0" err="1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か</a:t>
                      </a:r>
                      <a:endParaRPr kumimoji="1" lang="en-US" altLang="ja-JP" sz="800" b="0" dirty="0" smtClean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en-US" altLang="ja-JP" sz="1200" b="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10</a:t>
                      </a:r>
                      <a:r>
                        <a:rPr kumimoji="1" lang="ja-JP" altLang="en-US" sz="1200" b="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日</a:t>
                      </a:r>
                      <a:endParaRPr kumimoji="1" lang="ja-JP" altLang="en-US" sz="1200" b="0" dirty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zh-TW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181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じかんない</a:t>
                      </a:r>
                      <a:r>
                        <a:rPr kumimoji="1" lang="ja-JP" altLang="en-US" sz="800" b="0" dirty="0" err="1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ろう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どうじかん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時間内労働時間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    じ  かん</a:t>
                      </a:r>
                      <a:endParaRPr kumimoji="1" lang="en-US" altLang="ja-JP" sz="800" b="0" dirty="0" smtClean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pPr algn="ctr"/>
                      <a:r>
                        <a:rPr kumimoji="1" lang="en-US" altLang="ja-JP" sz="1200" b="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40</a:t>
                      </a:r>
                      <a:r>
                        <a:rPr kumimoji="1" lang="ja-JP" altLang="en-US" sz="1200" b="0" dirty="0" smtClean="0"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時間</a:t>
                      </a:r>
                      <a:endParaRPr kumimoji="1" lang="ja-JP" altLang="en-US" sz="1200" b="0" dirty="0"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じかんがい</a:t>
                      </a:r>
                      <a:r>
                        <a:rPr kumimoji="1" lang="ja-JP" altLang="en-US" sz="800" b="0" dirty="0" err="1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ろう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どうじかん</a:t>
                      </a:r>
                      <a:endParaRPr kumimoji="1" lang="en-US" altLang="zh-TW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r>
                        <a:rPr kumimoji="1" lang="zh-TW" altLang="en-US" sz="12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時間外労働時間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zh-TW" altLang="en-US" sz="12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    じ  かん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10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時間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9" name="直線コネクタ 8"/>
          <p:cNvCxnSpPr/>
          <p:nvPr/>
        </p:nvCxnSpPr>
        <p:spPr>
          <a:xfrm>
            <a:off x="3888000" y="216000"/>
            <a:ext cx="0" cy="6480000"/>
          </a:xfrm>
          <a:prstGeom prst="line">
            <a:avLst/>
          </a:prstGeom>
          <a:ln w="25400" cmpd="sng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528008"/>
              </p:ext>
            </p:extLst>
          </p:nvPr>
        </p:nvGraphicFramePr>
        <p:xfrm>
          <a:off x="4121596" y="138113"/>
          <a:ext cx="4914900" cy="658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" name="ワークシート" r:id="rId4" imgW="4914810" imgH="6581685" progId="Excel.Sheet.12">
                  <p:embed/>
                </p:oleObj>
              </mc:Choice>
              <mc:Fallback>
                <p:oleObj name="ワークシート" r:id="rId4" imgW="4914810" imgH="65816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21596" y="138113"/>
                        <a:ext cx="4914900" cy="6581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35496" y="44624"/>
            <a:ext cx="136815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rgbClr val="FF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あ  る  ば  </a:t>
            </a:r>
            <a:r>
              <a:rPr kumimoji="1" lang="ja-JP" altLang="en-US" sz="800" dirty="0" err="1" smtClean="0">
                <a:solidFill>
                  <a:srgbClr val="FF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い </a:t>
            </a:r>
            <a:r>
              <a:rPr kumimoji="1" lang="ja-JP" altLang="en-US" sz="800" dirty="0" smtClean="0">
                <a:solidFill>
                  <a:srgbClr val="FF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と</a:t>
            </a:r>
            <a:endParaRPr kumimoji="1" lang="en-US" altLang="ja-JP" sz="800" dirty="0" smtClean="0">
              <a:solidFill>
                <a:srgbClr val="FF0000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algn="ctr"/>
            <a:r>
              <a:rPr kumimoji="1" lang="ja-JP" altLang="en-US" sz="1600" dirty="0" smtClean="0">
                <a:solidFill>
                  <a:srgbClr val="FF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アルバイト</a:t>
            </a:r>
            <a:endParaRPr kumimoji="1" lang="ja-JP" altLang="en-US" sz="1600" dirty="0">
              <a:solidFill>
                <a:srgbClr val="FF0000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10" name="動作設定ボタン : 進む/次へ 9">
            <a:hlinkClick r:id="" action="ppaction://noaction" highlightClick="1"/>
          </p:cNvPr>
          <p:cNvSpPr/>
          <p:nvPr/>
        </p:nvSpPr>
        <p:spPr>
          <a:xfrm>
            <a:off x="1547688" y="2924944"/>
            <a:ext cx="216000" cy="216000"/>
          </a:xfrm>
          <a:prstGeom prst="actionButtonForwardNex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動作設定ボタン : 進む/次へ 10">
            <a:hlinkClick r:id="" action="ppaction://noaction" highlightClick="1"/>
          </p:cNvPr>
          <p:cNvSpPr/>
          <p:nvPr/>
        </p:nvSpPr>
        <p:spPr>
          <a:xfrm>
            <a:off x="1187648" y="116632"/>
            <a:ext cx="216000" cy="216000"/>
          </a:xfrm>
          <a:prstGeom prst="actionButtonForwardNex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動作設定ボタン : 進む/次へ 11">
            <a:hlinkClick r:id="" action="ppaction://noaction" highlightClick="1"/>
          </p:cNvPr>
          <p:cNvSpPr/>
          <p:nvPr/>
        </p:nvSpPr>
        <p:spPr>
          <a:xfrm>
            <a:off x="5508104" y="4941168"/>
            <a:ext cx="216000" cy="216000"/>
          </a:xfrm>
          <a:prstGeom prst="actionButtonForwardNex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動作設定ボタン : 進む/次へ 12">
            <a:hlinkClick r:id="" action="ppaction://noaction" highlightClick="1"/>
          </p:cNvPr>
          <p:cNvSpPr/>
          <p:nvPr/>
        </p:nvSpPr>
        <p:spPr>
          <a:xfrm>
            <a:off x="5508128" y="4941192"/>
            <a:ext cx="216000" cy="216000"/>
          </a:xfrm>
          <a:prstGeom prst="actionButtonForwardNex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80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296998"/>
              </p:ext>
            </p:extLst>
          </p:nvPr>
        </p:nvGraphicFramePr>
        <p:xfrm>
          <a:off x="42319" y="764704"/>
          <a:ext cx="9077087" cy="5760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ワークシート" r:id="rId4" imgW="12020670" imgH="7629525" progId="Excel.Sheet.12">
                  <p:embed/>
                </p:oleObj>
              </mc:Choice>
              <mc:Fallback>
                <p:oleObj name="ワークシート" r:id="rId4" imgW="12020670" imgH="76295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319" y="764704"/>
                        <a:ext cx="9077087" cy="5760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動作設定ボタン : 進む/次へ 5">
            <a:hlinkClick r:id="" action="ppaction://noaction" highlightClick="1"/>
          </p:cNvPr>
          <p:cNvSpPr/>
          <p:nvPr/>
        </p:nvSpPr>
        <p:spPr>
          <a:xfrm>
            <a:off x="3275856" y="1988840"/>
            <a:ext cx="216000" cy="216000"/>
          </a:xfrm>
          <a:prstGeom prst="actionButtonForwardNex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91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3666</TotalTime>
  <Words>521</Words>
  <Application>Microsoft Office PowerPoint</Application>
  <PresentationFormat>画面に合わせる (4:3)</PresentationFormat>
  <Paragraphs>221</Paragraphs>
  <Slides>4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6" baseType="lpstr">
      <vt:lpstr>Office ​​テーマ</vt:lpstr>
      <vt:lpstr>ワークシート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Eiji Hirukawa</dc:creator>
  <cp:lastModifiedBy>Eiji Hirukawa</cp:lastModifiedBy>
  <cp:revision>292</cp:revision>
  <cp:lastPrinted>2014-07-31T02:40:11Z</cp:lastPrinted>
  <dcterms:created xsi:type="dcterms:W3CDTF">2014-07-04T08:46:20Z</dcterms:created>
  <dcterms:modified xsi:type="dcterms:W3CDTF">2014-12-16T07:59:14Z</dcterms:modified>
</cp:coreProperties>
</file>